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1"/>
  </p:sldMasterIdLst>
  <p:notesMasterIdLst>
    <p:notesMasterId r:id="rId23"/>
  </p:notesMasterIdLst>
  <p:sldIdLst>
    <p:sldId id="256" r:id="rId2"/>
    <p:sldId id="278" r:id="rId3"/>
    <p:sldId id="279" r:id="rId4"/>
    <p:sldId id="407" r:id="rId5"/>
    <p:sldId id="431" r:id="rId6"/>
    <p:sldId id="409" r:id="rId7"/>
    <p:sldId id="429" r:id="rId8"/>
    <p:sldId id="411" r:id="rId9"/>
    <p:sldId id="414" r:id="rId10"/>
    <p:sldId id="432" r:id="rId11"/>
    <p:sldId id="416" r:id="rId12"/>
    <p:sldId id="417" r:id="rId13"/>
    <p:sldId id="418" r:id="rId14"/>
    <p:sldId id="419" r:id="rId15"/>
    <p:sldId id="433" r:id="rId16"/>
    <p:sldId id="424" r:id="rId17"/>
    <p:sldId id="425" r:id="rId18"/>
    <p:sldId id="430" r:id="rId19"/>
    <p:sldId id="426" r:id="rId20"/>
    <p:sldId id="427" r:id="rId21"/>
    <p:sldId id="301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57" autoAdjust="0"/>
    <p:restoredTop sz="75488" autoAdjust="0"/>
  </p:normalViewPr>
  <p:slideViewPr>
    <p:cSldViewPr>
      <p:cViewPr varScale="1">
        <p:scale>
          <a:sx n="71" d="100"/>
          <a:sy n="71" d="100"/>
        </p:scale>
        <p:origin x="223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6422B10-FE80-4935-B9C9-55F2DE02CE53}" type="datetimeFigureOut">
              <a:rPr lang="en-US" smtClean="0"/>
              <a:t>3/23/20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9974C31-EB4A-4B21-8134-CB5741A1DC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43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634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68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30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481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639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370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6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71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57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64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5409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62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54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844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192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2438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873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941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74C31-EB4A-4B21-8134-CB5741A1DC5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37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_desig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67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no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030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149447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054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178120"/>
            <a:ext cx="3886200" cy="4163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78119"/>
            <a:ext cx="3886200" cy="4163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32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6581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10240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937339"/>
            <a:ext cx="3868340" cy="34064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2102398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37327"/>
            <a:ext cx="3887391" cy="34064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95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2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5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115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178121"/>
            <a:ext cx="7886700" cy="4152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15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5938" indent="-2873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88925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4263" indent="-2794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873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tylervigen.com/spurious-correlation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tLnBz6lbRQ&amp;feature=youtu.b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UPUtlHDM0A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are.or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95399" y="2362245"/>
            <a:ext cx="6400800" cy="914400"/>
          </a:xfrm>
        </p:spPr>
        <p:txBody>
          <a:bodyPr>
            <a:normAutofit/>
          </a:bodyPr>
          <a:lstStyle/>
          <a:p>
            <a:r>
              <a:rPr lang="en-US" sz="3600" b="1" dirty="0"/>
              <a:t>Chapter 8</a:t>
            </a:r>
          </a:p>
        </p:txBody>
      </p:sp>
      <p:sp>
        <p:nvSpPr>
          <p:cNvPr id="5" name="Rectangle 4"/>
          <p:cNvSpPr/>
          <p:nvPr/>
        </p:nvSpPr>
        <p:spPr>
          <a:xfrm>
            <a:off x="1851485" y="3267594"/>
            <a:ext cx="5288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/>
              <a:t>Experimental Research</a:t>
            </a:r>
          </a:p>
        </p:txBody>
      </p:sp>
    </p:spTree>
    <p:extLst>
      <p:ext uri="{BB962C8B-B14F-4D97-AF65-F5344CB8AC3E}">
        <p14:creationId xmlns:p14="http://schemas.microsoft.com/office/powerpoint/2010/main" val="2565008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178121"/>
            <a:ext cx="8362950" cy="4178228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Describe and evaluate the characteristics of true </a:t>
            </a:r>
            <a:r>
              <a:rPr lang="en-US" dirty="0">
                <a:solidFill>
                  <a:srgbClr val="FF0000"/>
                </a:solidFill>
              </a:rPr>
              <a:t>experimental research </a:t>
            </a:r>
            <a:r>
              <a:rPr lang="en-US" dirty="0"/>
              <a:t>designs. 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Explain why true experiments are described as the “gold standard” of research designs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Assess the criteria for establishing a </a:t>
            </a:r>
            <a:r>
              <a:rPr lang="en-US" dirty="0">
                <a:solidFill>
                  <a:srgbClr val="FF0000"/>
                </a:solidFill>
              </a:rPr>
              <a:t>causal relationship </a:t>
            </a:r>
            <a:r>
              <a:rPr lang="en-US" dirty="0"/>
              <a:t>among variables. Identify how these criteria are related to true experiments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Describe </a:t>
            </a:r>
            <a:r>
              <a:rPr lang="en-US" dirty="0">
                <a:solidFill>
                  <a:srgbClr val="FF0000"/>
                </a:solidFill>
              </a:rPr>
              <a:t>internal validity and external validity</a:t>
            </a:r>
            <a:r>
              <a:rPr lang="en-US" dirty="0"/>
              <a:t>, and compare the two. Identify why internal and external validity are important considerations in experimental research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3455492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905000"/>
            <a:ext cx="8153400" cy="464819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Compare the </a:t>
            </a:r>
            <a:r>
              <a:rPr lang="en-US" dirty="0">
                <a:solidFill>
                  <a:srgbClr val="FF0000"/>
                </a:solidFill>
              </a:rPr>
              <a:t>true experimental, pre-experimental, quasi-experimental, and natural experimental </a:t>
            </a:r>
            <a:r>
              <a:rPr lang="en-US" dirty="0"/>
              <a:t>designs. Identify important ways they differ and what that means about claims of </a:t>
            </a:r>
            <a:r>
              <a:rPr lang="en-US" dirty="0">
                <a:solidFill>
                  <a:srgbClr val="FF0000"/>
                </a:solidFill>
              </a:rPr>
              <a:t>causality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Explain and compare the advantages and disadvantages of each type of experimental design and </a:t>
            </a:r>
            <a:r>
              <a:rPr lang="en-US" dirty="0">
                <a:solidFill>
                  <a:srgbClr val="FF0000"/>
                </a:solidFill>
              </a:rPr>
              <a:t>internal and external validity threats</a:t>
            </a:r>
            <a:r>
              <a:rPr lang="en-US" dirty="0"/>
              <a:t> of each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Explicate the role that ethics play in conducting experimental research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1652201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955035"/>
          </a:xfrm>
        </p:spPr>
        <p:txBody>
          <a:bodyPr/>
          <a:lstStyle/>
          <a:p>
            <a:r>
              <a:rPr lang="en-US" dirty="0"/>
              <a:t>Experimental Research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905000"/>
            <a:ext cx="8058150" cy="4267201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Identifying a causal relationship is the purpose of experimental research</a:t>
            </a:r>
          </a:p>
          <a:p>
            <a:r>
              <a:rPr lang="en-US" dirty="0"/>
              <a:t>Experiments have particular characteristics that allow a research to establish causality among variables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Causation</a:t>
            </a:r>
            <a:r>
              <a:rPr lang="en-US" dirty="0"/>
              <a:t> = </a:t>
            </a:r>
            <a:r>
              <a:rPr lang="en-US" u="sng" dirty="0"/>
              <a:t>variation</a:t>
            </a:r>
            <a:r>
              <a:rPr lang="en-US" dirty="0"/>
              <a:t> in one variable </a:t>
            </a:r>
            <a:r>
              <a:rPr lang="en-US" u="sng" dirty="0"/>
              <a:t>causes variation</a:t>
            </a:r>
            <a:r>
              <a:rPr lang="en-US" dirty="0"/>
              <a:t> in another variable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Hypothesis</a:t>
            </a:r>
            <a:r>
              <a:rPr lang="en-US" dirty="0"/>
              <a:t> = a clear, </a:t>
            </a:r>
            <a:r>
              <a:rPr lang="en-US" u="sng" dirty="0"/>
              <a:t>testable</a:t>
            </a:r>
            <a:r>
              <a:rPr lang="en-US" dirty="0"/>
              <a:t> statement about the relationship between variables</a:t>
            </a:r>
          </a:p>
          <a:p>
            <a:pPr lvl="2"/>
            <a:r>
              <a:rPr lang="en-US" dirty="0"/>
              <a:t>A </a:t>
            </a:r>
            <a:r>
              <a:rPr lang="en-US" u="sng" dirty="0"/>
              <a:t>prediction</a:t>
            </a:r>
            <a:r>
              <a:rPr lang="en-US" dirty="0"/>
              <a:t> about what relationships will be observed (written in the present tense)</a:t>
            </a:r>
          </a:p>
          <a:p>
            <a:pPr lvl="2"/>
            <a:r>
              <a:rPr lang="en-US" dirty="0"/>
              <a:t>Requires an independent and dependent variable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686116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1139185"/>
          </a:xfrm>
        </p:spPr>
        <p:txBody>
          <a:bodyPr/>
          <a:lstStyle/>
          <a:p>
            <a:r>
              <a:rPr lang="en-US" dirty="0"/>
              <a:t>Elements of a Good Hypothesis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8650" y="1905000"/>
            <a:ext cx="7886700" cy="481647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Follow the PICOT model</a:t>
            </a:r>
          </a:p>
          <a:p>
            <a:pPr lvl="1"/>
            <a:r>
              <a:rPr lang="en-US" dirty="0"/>
              <a:t>Population</a:t>
            </a:r>
          </a:p>
          <a:p>
            <a:pPr lvl="2"/>
            <a:r>
              <a:rPr lang="en-US" dirty="0"/>
              <a:t>Specify the population being studied</a:t>
            </a:r>
          </a:p>
          <a:p>
            <a:pPr lvl="1"/>
            <a:r>
              <a:rPr lang="en-US" dirty="0"/>
              <a:t>Interest</a:t>
            </a:r>
          </a:p>
          <a:p>
            <a:pPr lvl="2"/>
            <a:r>
              <a:rPr lang="en-US" dirty="0"/>
              <a:t>What is the Independent variable?</a:t>
            </a:r>
          </a:p>
          <a:p>
            <a:pPr lvl="1"/>
            <a:r>
              <a:rPr lang="en-US" dirty="0"/>
              <a:t>Comparison</a:t>
            </a:r>
          </a:p>
          <a:p>
            <a:pPr lvl="2"/>
            <a:r>
              <a:rPr lang="en-US" dirty="0"/>
              <a:t>How is the sample compared/contrasted to other groups? (Control group)</a:t>
            </a:r>
          </a:p>
          <a:p>
            <a:pPr lvl="1"/>
            <a:r>
              <a:rPr lang="en-US" dirty="0"/>
              <a:t>Outcome</a:t>
            </a:r>
          </a:p>
          <a:p>
            <a:pPr lvl="2"/>
            <a:r>
              <a:rPr lang="en-US" dirty="0"/>
              <a:t>The Dependent variable (expected results) </a:t>
            </a:r>
          </a:p>
          <a:p>
            <a:pPr lvl="1"/>
            <a:r>
              <a:rPr lang="en-US" dirty="0"/>
              <a:t>Time</a:t>
            </a:r>
          </a:p>
          <a:p>
            <a:pPr lvl="2"/>
            <a:r>
              <a:rPr lang="en-US" dirty="0"/>
              <a:t>Length of the experiment or specific time period under study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53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027075"/>
            <a:ext cx="7886700" cy="573125"/>
          </a:xfrm>
        </p:spPr>
        <p:txBody>
          <a:bodyPr>
            <a:normAutofit fontScale="90000"/>
          </a:bodyPr>
          <a:lstStyle/>
          <a:p>
            <a:r>
              <a:rPr lang="en-US" dirty="0"/>
              <a:t>Determining Causality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828800"/>
            <a:ext cx="8058150" cy="43434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Three criteria must be met for </a:t>
            </a:r>
            <a:r>
              <a:rPr lang="en-US" dirty="0">
                <a:solidFill>
                  <a:srgbClr val="FF0000"/>
                </a:solidFill>
              </a:rPr>
              <a:t>causality</a:t>
            </a:r>
            <a:r>
              <a:rPr lang="en-US" dirty="0"/>
              <a:t>: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FF0000"/>
                </a:solidFill>
              </a:rPr>
              <a:t>Temporal ordering (time)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Change in IND variable occurs prior to the variation in the DEP variable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FF0000"/>
                </a:solidFill>
              </a:rPr>
              <a:t>Association/correlation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Values in the IND and DEP variables move together in a pattern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FF0000"/>
                </a:solidFill>
              </a:rPr>
              <a:t>Non-spuriousness</a:t>
            </a:r>
          </a:p>
          <a:p>
            <a:pPr lvl="2"/>
            <a:r>
              <a:rPr lang="en-US" dirty="0"/>
              <a:t>Accounting for additional factors</a:t>
            </a:r>
          </a:p>
          <a:p>
            <a:pPr lvl="2">
              <a:buFont typeface="Arial" panose="020B0604020202020204" pitchFamily="34" charset="0"/>
              <a:buChar char="–"/>
            </a:pPr>
            <a:endParaRPr lang="en-US" dirty="0">
              <a:solidFill>
                <a:srgbClr val="FF0000"/>
              </a:solidFill>
            </a:endParaRPr>
          </a:p>
          <a:p>
            <a:pPr lvl="2">
              <a:buFont typeface="Arial" panose="020B0604020202020204" pitchFamily="34" charset="0"/>
              <a:buChar char="–"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4014957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does not equal Causation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81200"/>
            <a:ext cx="7886700" cy="4349873"/>
          </a:xfrm>
        </p:spPr>
        <p:txBody>
          <a:bodyPr/>
          <a:lstStyle/>
          <a:p>
            <a:r>
              <a:rPr lang="en-US" dirty="0"/>
              <a:t>Many things correlate</a:t>
            </a:r>
          </a:p>
          <a:p>
            <a:pPr lvl="1"/>
            <a:r>
              <a:rPr lang="en-US" dirty="0">
                <a:hlinkClick r:id="rId3"/>
              </a:rPr>
              <a:t>Weird things </a:t>
            </a:r>
            <a:r>
              <a:rPr lang="en-US" dirty="0"/>
              <a:t>that correlate</a:t>
            </a:r>
          </a:p>
          <a:p>
            <a:r>
              <a:rPr lang="en-US" dirty="0">
                <a:solidFill>
                  <a:srgbClr val="FF0000"/>
                </a:solidFill>
              </a:rPr>
              <a:t>Spurious relationship </a:t>
            </a:r>
            <a:r>
              <a:rPr lang="en-US" dirty="0"/>
              <a:t>= an apparent relationship that is actually cause by a third variable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Confounding factor </a:t>
            </a:r>
            <a:r>
              <a:rPr lang="en-US" dirty="0"/>
              <a:t>= impacts both variables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Intervening variable </a:t>
            </a:r>
            <a:r>
              <a:rPr lang="en-US" dirty="0"/>
              <a:t>= a third casual factor, situated in between the IND and DEP variables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Rennison, </a:t>
            </a:r>
            <a:r>
              <a:rPr lang="en-US" i="1"/>
              <a:t>Research Methods in Criminal Justice and Criminology 1e</a:t>
            </a:r>
            <a:endParaRPr lang="en-US"/>
          </a:p>
          <a:p>
            <a:pPr>
              <a:defRPr/>
            </a:pPr>
            <a:r>
              <a:rPr lang="en-US"/>
              <a:t>SAGE Publications, Inc.,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4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411163"/>
            <a:ext cx="7886700" cy="1233488"/>
          </a:xfrm>
        </p:spPr>
        <p:txBody>
          <a:bodyPr/>
          <a:lstStyle/>
          <a:p>
            <a:r>
              <a:rPr lang="en-US" dirty="0"/>
              <a:t>Classic Experimental Design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3400" y="1447801"/>
            <a:ext cx="7981950" cy="490854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True experimental designs are frequently described as the “gold standard” in experimental research because they help to establish causality</a:t>
            </a:r>
          </a:p>
          <a:p>
            <a:r>
              <a:rPr lang="en-US" dirty="0"/>
              <a:t>A true experiment is an approach to research that has three defining characteristics:</a:t>
            </a:r>
          </a:p>
          <a:p>
            <a:pPr marL="685800" lvl="1" indent="-457200">
              <a:buFont typeface="+mj-lt"/>
              <a:buAutoNum type="arabicPeriod"/>
            </a:pPr>
            <a:r>
              <a:rPr lang="en-US" dirty="0"/>
              <a:t>At least one experimental and control group that are </a:t>
            </a:r>
            <a:r>
              <a:rPr lang="en-US" u="sng" dirty="0"/>
              <a:t>significantly similar </a:t>
            </a:r>
            <a:r>
              <a:rPr lang="en-US" dirty="0"/>
              <a:t>to one another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FF0000"/>
                </a:solidFill>
              </a:rPr>
              <a:t>Experimental group</a:t>
            </a:r>
            <a:r>
              <a:rPr lang="en-US" dirty="0"/>
              <a:t> receives the intervention/is exposed to the IND variable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FF0000"/>
                </a:solidFill>
              </a:rPr>
              <a:t>Control group </a:t>
            </a:r>
            <a:r>
              <a:rPr lang="en-US" dirty="0"/>
              <a:t>does NOT</a:t>
            </a:r>
          </a:p>
          <a:p>
            <a:pPr marL="685800" lvl="1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Random assignment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Participants/units have equal chance of being in either group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FF0000"/>
                </a:solidFill>
              </a:rPr>
              <a:t>Matching</a:t>
            </a:r>
            <a:r>
              <a:rPr lang="en-US" dirty="0"/>
              <a:t> eliminates the impact of differences on results</a:t>
            </a:r>
          </a:p>
          <a:p>
            <a:pPr marL="685800" lvl="1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Manipulation of an independent variable </a:t>
            </a:r>
            <a:r>
              <a:rPr lang="en-US" dirty="0"/>
              <a:t>(aka treatment or intervention)</a:t>
            </a:r>
          </a:p>
          <a:p>
            <a:pPr>
              <a:buFont typeface="Arial" panose="020B0604020202020204" pitchFamily="34" charset="0"/>
              <a:buChar char="–"/>
            </a:pPr>
            <a:r>
              <a:rPr lang="en-US" dirty="0"/>
              <a:t>Video: </a:t>
            </a:r>
            <a:r>
              <a:rPr lang="en-US" dirty="0">
                <a:hlinkClick r:id="rId3"/>
              </a:rPr>
              <a:t>Experimental Design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394734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1062985"/>
          </a:xfrm>
        </p:spPr>
        <p:txBody>
          <a:bodyPr/>
          <a:lstStyle/>
          <a:p>
            <a:r>
              <a:rPr lang="en-US" dirty="0"/>
              <a:t>True Experiments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828800"/>
            <a:ext cx="7886700" cy="4343401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two-group pre-test-treatment-post-test </a:t>
            </a:r>
            <a:r>
              <a:rPr lang="en-US" dirty="0"/>
              <a:t>design (Fig. 8.7)</a:t>
            </a:r>
          </a:p>
          <a:p>
            <a:pPr lvl="1"/>
            <a:r>
              <a:rPr lang="en-US" dirty="0"/>
              <a:t>Random assignment to control and experimental groups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Multiple comparisons of DEP variable (pre- and post-tests)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The most rigorous experimental design available</a:t>
            </a:r>
          </a:p>
          <a:p>
            <a:pPr lvl="1">
              <a:buFont typeface="Arial" panose="020B0604020202020204" pitchFamily="34" charset="0"/>
              <a:buChar char="–"/>
            </a:pPr>
            <a:endParaRPr lang="en-US" dirty="0"/>
          </a:p>
          <a:p>
            <a:pPr marL="228600" lvl="1" indent="0" algn="ctr">
              <a:buNone/>
            </a:pPr>
            <a:r>
              <a:rPr lang="en-US" dirty="0"/>
              <a:t>0 0 0 X 0 0 0</a:t>
            </a:r>
          </a:p>
          <a:p>
            <a:pPr marL="228600" lvl="1" indent="0" algn="ctr">
              <a:buNone/>
            </a:pPr>
            <a:r>
              <a:rPr lang="en-US" dirty="0"/>
              <a:t>0 0 0    0 0 0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3370307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True Experiments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91378"/>
            <a:ext cx="7886700" cy="4239695"/>
          </a:xfrm>
        </p:spPr>
        <p:txBody>
          <a:bodyPr/>
          <a:lstStyle/>
          <a:p>
            <a:r>
              <a:rPr lang="en-US" dirty="0"/>
              <a:t>Solomon Four Group Design (Fig. 8.8)</a:t>
            </a:r>
          </a:p>
          <a:p>
            <a:pPr lvl="1"/>
            <a:r>
              <a:rPr lang="en-US" dirty="0"/>
              <a:t>Four randomly generated groups of subjects:</a:t>
            </a:r>
          </a:p>
          <a:p>
            <a:pPr lvl="2"/>
            <a:r>
              <a:rPr lang="en-US" dirty="0"/>
              <a:t>1. Pretest-treatment-post test</a:t>
            </a:r>
          </a:p>
          <a:p>
            <a:pPr lvl="2"/>
            <a:r>
              <a:rPr lang="en-US" dirty="0"/>
              <a:t>2. Pretest-no treatment-post test</a:t>
            </a:r>
          </a:p>
          <a:p>
            <a:pPr lvl="2"/>
            <a:r>
              <a:rPr lang="en-US" dirty="0"/>
              <a:t>3. Treatment-post test</a:t>
            </a:r>
          </a:p>
          <a:p>
            <a:pPr lvl="2"/>
            <a:r>
              <a:rPr lang="en-US" dirty="0"/>
              <a:t>4. Post test</a:t>
            </a:r>
          </a:p>
          <a:p>
            <a:pPr lvl="1"/>
            <a:r>
              <a:rPr lang="en-US" dirty="0"/>
              <a:t>Allows researchers to account for affects of the pretest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Rennison, </a:t>
            </a:r>
            <a:r>
              <a:rPr lang="en-US" i="1"/>
              <a:t>Research Methods in Criminal Justice and Criminology 1e</a:t>
            </a:r>
            <a:endParaRPr lang="en-US"/>
          </a:p>
          <a:p>
            <a:pPr>
              <a:defRPr/>
            </a:pPr>
            <a:r>
              <a:rPr lang="en-US"/>
              <a:t>SAGE Publications, Inc.,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838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1215385"/>
          </a:xfrm>
        </p:spPr>
        <p:txBody>
          <a:bodyPr/>
          <a:lstStyle/>
          <a:p>
            <a:r>
              <a:rPr lang="en-US" dirty="0"/>
              <a:t>Validity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981201"/>
            <a:ext cx="7886700" cy="4191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Internal validity </a:t>
            </a:r>
            <a:r>
              <a:rPr lang="en-US" dirty="0"/>
              <a:t>refers to the degree to which a researcher can conclude a treatment effect</a:t>
            </a:r>
          </a:p>
          <a:p>
            <a:pPr lvl="1"/>
            <a:r>
              <a:rPr lang="en-US" dirty="0"/>
              <a:t>Video: </a:t>
            </a:r>
            <a:r>
              <a:rPr lang="en-US" dirty="0">
                <a:hlinkClick r:id="rId3"/>
              </a:rPr>
              <a:t>Internal validity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External validity </a:t>
            </a:r>
            <a:r>
              <a:rPr lang="en-US" dirty="0"/>
              <a:t>is related to the </a:t>
            </a:r>
            <a:r>
              <a:rPr lang="en-US" u="sng" dirty="0"/>
              <a:t>generalizability</a:t>
            </a:r>
            <a:r>
              <a:rPr lang="en-US" dirty="0"/>
              <a:t> of the experimental findings to other people in other situations and environments, i.e. results are applicable to the real world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2830113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834385"/>
          </a:xfrm>
        </p:spPr>
        <p:txBody>
          <a:bodyPr/>
          <a:lstStyle/>
          <a:p>
            <a:r>
              <a:rPr lang="en-US" dirty="0"/>
              <a:t>Threats to Internal Validity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752600"/>
            <a:ext cx="7886700" cy="4419601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Experimental mortality </a:t>
            </a:r>
            <a:r>
              <a:rPr lang="en-US" dirty="0"/>
              <a:t>= participants leave the study</a:t>
            </a:r>
          </a:p>
          <a:p>
            <a:r>
              <a:rPr lang="en-US" dirty="0">
                <a:solidFill>
                  <a:srgbClr val="FF0000"/>
                </a:solidFill>
              </a:rPr>
              <a:t>History</a:t>
            </a:r>
            <a:r>
              <a:rPr lang="en-US" dirty="0"/>
              <a:t> = impact of external events that occur during the course of the study</a:t>
            </a:r>
          </a:p>
          <a:p>
            <a:r>
              <a:rPr lang="en-US" dirty="0">
                <a:solidFill>
                  <a:srgbClr val="FF0000"/>
                </a:solidFill>
              </a:rPr>
              <a:t>Instrumentation</a:t>
            </a:r>
            <a:r>
              <a:rPr lang="en-US" dirty="0"/>
              <a:t> = changes in the measurement process or tool</a:t>
            </a:r>
          </a:p>
          <a:p>
            <a:r>
              <a:rPr lang="en-US" dirty="0">
                <a:solidFill>
                  <a:srgbClr val="FF0000"/>
                </a:solidFill>
              </a:rPr>
              <a:t>Maturation</a:t>
            </a:r>
            <a:r>
              <a:rPr lang="en-US" dirty="0"/>
              <a:t> = participants change/grow over the course of the study</a:t>
            </a:r>
          </a:p>
          <a:p>
            <a:r>
              <a:rPr lang="en-US" dirty="0">
                <a:solidFill>
                  <a:srgbClr val="FF0000"/>
                </a:solidFill>
              </a:rPr>
              <a:t>Selection bias </a:t>
            </a:r>
            <a:r>
              <a:rPr lang="en-US" dirty="0"/>
              <a:t>= participants are not randomly assigned; there are differences between the groups</a:t>
            </a:r>
          </a:p>
          <a:p>
            <a:r>
              <a:rPr lang="en-US" dirty="0">
                <a:solidFill>
                  <a:srgbClr val="FF0000"/>
                </a:solidFill>
              </a:rPr>
              <a:t>Statistical regression </a:t>
            </a:r>
            <a:r>
              <a:rPr lang="en-US" dirty="0"/>
              <a:t>= extreme scores regress to the mean over time and over repeated measures</a:t>
            </a:r>
          </a:p>
          <a:p>
            <a:r>
              <a:rPr lang="en-US" dirty="0">
                <a:solidFill>
                  <a:srgbClr val="FF0000"/>
                </a:solidFill>
              </a:rPr>
              <a:t>Testing</a:t>
            </a:r>
            <a:r>
              <a:rPr lang="en-US" dirty="0"/>
              <a:t> = the impact of pre- and post-testing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2320346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910585"/>
          </a:xfrm>
        </p:spPr>
        <p:txBody>
          <a:bodyPr/>
          <a:lstStyle/>
          <a:p>
            <a:r>
              <a:rPr lang="en-US" dirty="0"/>
              <a:t>Threats to External Validity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828800"/>
            <a:ext cx="7886700" cy="4343401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Interaction</a:t>
            </a:r>
            <a:r>
              <a:rPr lang="en-US" dirty="0"/>
              <a:t> of selection biases and experimental variables</a:t>
            </a:r>
          </a:p>
          <a:p>
            <a:pPr lvl="1"/>
            <a:r>
              <a:rPr lang="en-US" dirty="0"/>
              <a:t>Are participants different than general population?</a:t>
            </a:r>
          </a:p>
          <a:p>
            <a:r>
              <a:rPr lang="en-US" dirty="0"/>
              <a:t>Interaction of experimental arrangements and experimental variables</a:t>
            </a:r>
          </a:p>
          <a:p>
            <a:pPr lvl="1"/>
            <a:r>
              <a:rPr lang="en-US" dirty="0"/>
              <a:t>Conditions of a controlled experiment may not reflect the real world</a:t>
            </a:r>
          </a:p>
          <a:p>
            <a:r>
              <a:rPr lang="en-US" dirty="0"/>
              <a:t>Interaction of testing and experimental variables</a:t>
            </a:r>
          </a:p>
          <a:p>
            <a:pPr lvl="1"/>
            <a:r>
              <a:rPr lang="en-US" dirty="0"/>
              <a:t>People are not usually tested</a:t>
            </a:r>
          </a:p>
          <a:p>
            <a:r>
              <a:rPr lang="en-US" dirty="0">
                <a:solidFill>
                  <a:srgbClr val="FF0000"/>
                </a:solidFill>
              </a:rPr>
              <a:t>Reactivity</a:t>
            </a:r>
          </a:p>
          <a:p>
            <a:pPr lvl="1"/>
            <a:r>
              <a:rPr lang="en-US" dirty="0"/>
              <a:t>People being observed are likely to change behavior, i.e. Hawthorne effect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3159315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Reliability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091379"/>
            <a:ext cx="7886700" cy="408082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Reliability</a:t>
            </a:r>
            <a:r>
              <a:rPr lang="en-US" dirty="0"/>
              <a:t> is the notion that repeated experiments by others under the same conditions should result in consistent findings</a:t>
            </a:r>
          </a:p>
          <a:p>
            <a:pPr lvl="1"/>
            <a:r>
              <a:rPr lang="en-US" dirty="0"/>
              <a:t>Bolsters the validity of the results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244015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Pre-experiments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AKA single group experiments</a:t>
            </a:r>
          </a:p>
          <a:p>
            <a:r>
              <a:rPr lang="en-US" dirty="0"/>
              <a:t>Do not include all 3 required elements of true experiments</a:t>
            </a:r>
          </a:p>
          <a:p>
            <a:r>
              <a:rPr lang="en-US" dirty="0"/>
              <a:t>Very poor validity</a:t>
            </a:r>
          </a:p>
          <a:p>
            <a:r>
              <a:rPr lang="en-US" dirty="0"/>
              <a:t>Why bother conducting pre-experiments?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Rennison, </a:t>
            </a:r>
            <a:r>
              <a:rPr lang="en-US" i="1"/>
              <a:t>Research Methods in Criminal Justice and Criminology 1e</a:t>
            </a:r>
            <a:endParaRPr lang="en-US"/>
          </a:p>
          <a:p>
            <a:pPr>
              <a:defRPr/>
            </a:pPr>
            <a:r>
              <a:rPr lang="en-US"/>
              <a:t>SAGE Publications, Inc.,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31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765815"/>
            <a:ext cx="7886700" cy="910585"/>
          </a:xfrm>
        </p:spPr>
        <p:txBody>
          <a:bodyPr/>
          <a:lstStyle/>
          <a:p>
            <a:r>
              <a:rPr lang="en-US" dirty="0"/>
              <a:t>Quasi-Experimental Research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1676400"/>
            <a:ext cx="7886700" cy="4495801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Quasi-experimental research </a:t>
            </a:r>
            <a:r>
              <a:rPr lang="en-US" dirty="0"/>
              <a:t>designs are used when random assignment is impossible, impractical or unethical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>
                <a:solidFill>
                  <a:srgbClr val="FF0000"/>
                </a:solidFill>
              </a:rPr>
              <a:t>Non-equivalent control group design </a:t>
            </a:r>
            <a:r>
              <a:rPr lang="en-US" dirty="0"/>
              <a:t>(ex. </a:t>
            </a:r>
            <a:r>
              <a:rPr lang="en-US" dirty="0" err="1"/>
              <a:t>Valcore</a:t>
            </a:r>
            <a:r>
              <a:rPr lang="en-US" dirty="0"/>
              <a:t> &amp; Dodge, 2016)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Groups are not randomly assigned, e.g. when studying state laws or effects of abuse/drug use</a:t>
            </a:r>
          </a:p>
          <a:p>
            <a:pPr lvl="3">
              <a:buFont typeface="Arial" panose="020B0604020202020204" pitchFamily="34" charset="0"/>
              <a:buChar char="–"/>
            </a:pPr>
            <a:r>
              <a:rPr lang="en-US" dirty="0"/>
              <a:t>Cannot control for selection bias, limited control of confounding variables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Before-and-after design</a:t>
            </a:r>
          </a:p>
          <a:p>
            <a:pPr lvl="2">
              <a:buFont typeface="Arial" panose="020B0604020202020204" pitchFamily="34" charset="0"/>
              <a:buChar char="–"/>
            </a:pPr>
            <a:r>
              <a:rPr lang="en-US" dirty="0"/>
              <a:t>No control group or random assignment</a:t>
            </a:r>
          </a:p>
          <a:p>
            <a:pPr lvl="3">
              <a:buFont typeface="Arial" panose="020B0604020202020204" pitchFamily="34" charset="0"/>
              <a:buChar char="–"/>
            </a:pPr>
            <a:r>
              <a:rPr lang="en-US" dirty="0"/>
              <a:t>Has poor internal and external validity</a:t>
            </a:r>
          </a:p>
          <a:p>
            <a:pPr lvl="2">
              <a:buFont typeface="Arial" panose="020B0604020202020204" pitchFamily="34" charset="0"/>
              <a:buChar char="–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771394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Experiments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091378"/>
            <a:ext cx="7886700" cy="40808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Natural experiments </a:t>
            </a:r>
            <a:r>
              <a:rPr lang="en-US" dirty="0"/>
              <a:t>occur outside of laboratories in locations in the natural world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They include both an experimental and control group, but they are naturally occurring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There is no random assignment because experimenter lacks control over Independent variable</a:t>
            </a:r>
          </a:p>
          <a:p>
            <a:pPr lvl="1">
              <a:buFont typeface="Arial" panose="020B0604020202020204" pitchFamily="34" charset="0"/>
              <a:buChar char="–"/>
            </a:pPr>
            <a:r>
              <a:rPr lang="en-US" dirty="0"/>
              <a:t>Ex. Effects of lead paint exposure on offending (and other bio- or physiological factors)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1488288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877" y="0"/>
            <a:ext cx="8286750" cy="986785"/>
          </a:xfrm>
        </p:spPr>
        <p:txBody>
          <a:bodyPr>
            <a:normAutofit fontScale="90000"/>
          </a:bodyPr>
          <a:lstStyle/>
          <a:p>
            <a:r>
              <a:rPr lang="en-US" dirty="0"/>
              <a:t>Design an Experiment: Discussion Forum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692" y="842519"/>
            <a:ext cx="8134350" cy="5878957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Design an experiment in which you are testing the following hypothesis:</a:t>
            </a:r>
          </a:p>
          <a:p>
            <a:pPr marL="457200" lvl="1" indent="0">
              <a:buNone/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D.A.R.E.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program reduces adolescent drug use.</a:t>
            </a:r>
          </a:p>
          <a:p>
            <a:pPr marL="457200" lvl="1" indent="0">
              <a:buNone/>
              <a:defRPr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69862" indent="0">
              <a:buNone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Make sure your design includes the necessary components: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Identify Independent and Dependent variables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Operationalize variables (clear definitions)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Identify Measures</a:t>
            </a:r>
          </a:p>
          <a:p>
            <a:pPr marL="857250" lvl="2" indent="0">
              <a:buNone/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will the variables be measured? How will the IND variable be tested or isolated? </a:t>
            </a:r>
          </a:p>
          <a:p>
            <a:pPr marL="911225" lvl="1" indent="-342900">
              <a:buFont typeface="+mj-lt"/>
              <a:buAutoNum type="arabicPeriod"/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Identify Population &amp; Sample</a:t>
            </a:r>
          </a:p>
          <a:p>
            <a:pPr marL="911225" lvl="1" indent="-342900">
              <a:buFont typeface="+mj-lt"/>
              <a:buAutoNum type="arabicPeriod"/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Determine type of experiment (Table 8.1 p. 271)</a:t>
            </a:r>
          </a:p>
          <a:p>
            <a:pPr marL="857250" lvl="2" indent="0">
              <a:buNone/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Will there be a pre- and post-test?  Control group?</a:t>
            </a:r>
          </a:p>
          <a:p>
            <a:pPr marL="857250" lvl="2" indent="0">
              <a:buNone/>
              <a:defRPr/>
            </a:pP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57250" lvl="2" indent="0">
              <a:buNone/>
              <a:defRPr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Then, critique other designs for possible threats to internal and external validity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250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1027073"/>
            <a:ext cx="7886700" cy="1325563"/>
          </a:xfrm>
        </p:spPr>
        <p:txBody>
          <a:bodyPr/>
          <a:lstStyle/>
          <a:p>
            <a:r>
              <a:rPr lang="en-US" dirty="0"/>
              <a:t>Common Pitfalls in Experimental Research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526521"/>
            <a:ext cx="7886700" cy="3645679"/>
          </a:xfrm>
        </p:spPr>
        <p:txBody>
          <a:bodyPr/>
          <a:lstStyle/>
          <a:p>
            <a:r>
              <a:rPr lang="en-US" dirty="0"/>
              <a:t>Claims of causality when the criteria for them are not present</a:t>
            </a:r>
          </a:p>
          <a:p>
            <a:r>
              <a:rPr lang="en-US" dirty="0"/>
              <a:t>Attention to the sample and sample size is important</a:t>
            </a:r>
          </a:p>
          <a:p>
            <a:r>
              <a:rPr lang="en-US" dirty="0"/>
              <a:t>Treatment of experimental and control groups deserves special attention</a:t>
            </a:r>
          </a:p>
          <a:p>
            <a:r>
              <a:rPr lang="en-US" dirty="0"/>
              <a:t>Errors stemming from matching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1106078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Ethics and Experimental Research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178121"/>
            <a:ext cx="7886700" cy="3994079"/>
          </a:xfrm>
        </p:spPr>
        <p:txBody>
          <a:bodyPr/>
          <a:lstStyle/>
          <a:p>
            <a:r>
              <a:rPr lang="en-US" dirty="0"/>
              <a:t>Subjects engaged in the experiment must do so voluntarily</a:t>
            </a:r>
          </a:p>
          <a:p>
            <a:r>
              <a:rPr lang="en-US" dirty="0"/>
              <a:t>Experimental research should minimize harm to subjects</a:t>
            </a:r>
          </a:p>
          <a:p>
            <a:r>
              <a:rPr lang="en-US" dirty="0"/>
              <a:t>Fully informed consent can be tricky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2450009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Open-Access Student Resources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50" y="2178121"/>
            <a:ext cx="7886700" cy="3994079"/>
          </a:xfrm>
        </p:spPr>
        <p:txBody>
          <a:bodyPr/>
          <a:lstStyle/>
          <a:p>
            <a:r>
              <a:rPr lang="en-US" dirty="0"/>
              <a:t>Quizzes</a:t>
            </a:r>
          </a:p>
          <a:p>
            <a:r>
              <a:rPr lang="en-US" dirty="0" err="1"/>
              <a:t>eFlashcards</a:t>
            </a:r>
            <a:endParaRPr lang="en-US" dirty="0"/>
          </a:p>
          <a:p>
            <a:r>
              <a:rPr lang="en-US" dirty="0"/>
              <a:t>SAGE Journal Articles</a:t>
            </a:r>
          </a:p>
          <a:p>
            <a:r>
              <a:rPr lang="en-US" dirty="0"/>
              <a:t>Multimedia Resources</a:t>
            </a:r>
          </a:p>
          <a:p>
            <a:r>
              <a:rPr lang="en-US" dirty="0"/>
              <a:t>And more at edge.sagepub.com/</a:t>
            </a:r>
            <a:r>
              <a:rPr lang="en-US" dirty="0" err="1"/>
              <a:t>rennisonrm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2133600" y="6356350"/>
            <a:ext cx="4876800" cy="3651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Rennison</a:t>
            </a:r>
            <a:r>
              <a:rPr lang="en-US" dirty="0"/>
              <a:t>, </a:t>
            </a:r>
            <a:r>
              <a:rPr lang="en-US" i="1" dirty="0"/>
              <a:t>Research Methods in Criminal Justice and Criminology 1e</a:t>
            </a:r>
            <a:endParaRPr lang="en-US" dirty="0"/>
          </a:p>
          <a:p>
            <a:pPr>
              <a:defRPr/>
            </a:pPr>
            <a:r>
              <a:rPr lang="en-US" dirty="0"/>
              <a:t>SAGE Publications, Inc., 2019</a:t>
            </a:r>
          </a:p>
        </p:txBody>
      </p:sp>
    </p:spTree>
    <p:extLst>
      <p:ext uri="{BB962C8B-B14F-4D97-AF65-F5344CB8AC3E}">
        <p14:creationId xmlns:p14="http://schemas.microsoft.com/office/powerpoint/2010/main" val="3863191909"/>
      </p:ext>
    </p:extLst>
  </p:cSld>
  <p:clrMapOvr>
    <a:masterClrMapping/>
  </p:clrMapOvr>
</p:sld>
</file>

<file path=ppt/theme/theme1.xml><?xml version="1.0" encoding="utf-8"?>
<a:theme xmlns:a="http://schemas.openxmlformats.org/drawingml/2006/main" name="CDC PPT master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DC PPT master theme" id="{54717623-23ED-4358-9C73-6518671C19EC}" vid="{8348790F-27F1-4F39-885D-2376FA45C8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2884</TotalTime>
  <Words>1201</Words>
  <Application>Microsoft Macintosh PowerPoint</Application>
  <PresentationFormat>On-screen Show (4:3)</PresentationFormat>
  <Paragraphs>218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CDC PPT master theme</vt:lpstr>
      <vt:lpstr>PowerPoint Presentation</vt:lpstr>
      <vt:lpstr>Learning Objectives</vt:lpstr>
      <vt:lpstr>Learning Objectives</vt:lpstr>
      <vt:lpstr>Experimental Research</vt:lpstr>
      <vt:lpstr>Elements of a Good Hypothesis</vt:lpstr>
      <vt:lpstr>Determining Causality</vt:lpstr>
      <vt:lpstr>Correlation does not equal Causation</vt:lpstr>
      <vt:lpstr>Classic Experimental Design</vt:lpstr>
      <vt:lpstr>True Experiments</vt:lpstr>
      <vt:lpstr>True Experiments</vt:lpstr>
      <vt:lpstr>Validity</vt:lpstr>
      <vt:lpstr>Threats to Internal Validity</vt:lpstr>
      <vt:lpstr>Threats to External Validity</vt:lpstr>
      <vt:lpstr>Reliability</vt:lpstr>
      <vt:lpstr>Pre-experiments</vt:lpstr>
      <vt:lpstr>Quasi-Experimental Research</vt:lpstr>
      <vt:lpstr>Natural Experiments</vt:lpstr>
      <vt:lpstr>Design an Experiment: Discussion Forum</vt:lpstr>
      <vt:lpstr>Common Pitfalls in Experimental Research</vt:lpstr>
      <vt:lpstr>Ethics and Experimental Research</vt:lpstr>
      <vt:lpstr>Open-Access Student Resources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Valcore</dc:creator>
  <cp:lastModifiedBy>Lakiasha Perry</cp:lastModifiedBy>
  <cp:revision>152</cp:revision>
  <cp:lastPrinted>2019-10-17T16:23:37Z</cp:lastPrinted>
  <dcterms:created xsi:type="dcterms:W3CDTF">2006-08-16T00:00:00Z</dcterms:created>
  <dcterms:modified xsi:type="dcterms:W3CDTF">2020-03-23T19:00:45Z</dcterms:modified>
</cp:coreProperties>
</file>